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42"/>
  </p:notesMasterIdLst>
  <p:handoutMasterIdLst>
    <p:handoutMasterId r:id="rId43"/>
  </p:handoutMasterIdLst>
  <p:sldIdLst>
    <p:sldId id="256" r:id="rId5"/>
    <p:sldId id="339" r:id="rId6"/>
    <p:sldId id="258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8" r:id="rId32"/>
    <p:sldId id="328" r:id="rId33"/>
    <p:sldId id="329" r:id="rId34"/>
    <p:sldId id="330" r:id="rId35"/>
    <p:sldId id="331" r:id="rId36"/>
    <p:sldId id="332" r:id="rId37"/>
    <p:sldId id="334" r:id="rId38"/>
    <p:sldId id="335" r:id="rId39"/>
    <p:sldId id="336" r:id="rId40"/>
    <p:sldId id="337" r:id="rId41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02866-78C2-4384-9C94-9C69B5D35DF0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9C0CD-4FF4-4B1A-9E85-08EF658E8DF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1D0B6-9542-4277-9669-98BD4AD49BD0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B2DD2-C51F-4B78-BF89-A317F1C3894B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7EB58-A8BC-4AD1-914C-55363699E214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CEB0C-9FE1-4A6A-8ABF-305C80420742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E59F4-5482-441E-BF85-8750CE31FAA4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B4D82-B8AC-46EC-A3D1-E4FA5D4A29A2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46763-8D22-4E52-96C9-0EEB6CB11726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71DB4-0F23-42DC-BAE7-AA800A481B15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5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6664EF-FA5E-4E0E-82DD-5203A7337EFE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DDBB6-8137-4C05-BDD3-7BF68ECE57A2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7BD84-B41B-4BC5-A052-E352DDFACE5A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E354D-6278-474D-9A53-93840031B03C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F25A7-129E-47C8-A828-EED6EEC31F82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74A14-4BB5-4120-B7FA-C682143275A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634C8-D212-4D07-98CC-0369E1F7A257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E6A5E-C0FC-42C7-B4C8-9E753EB6A351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96410-6E86-4EA6-8EB9-D3BFDC1AC2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91C09-8A72-4303-B944-3B3F8A95A3CE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BB5F5-4CAE-4AA4-B528-D15883D25FC6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20616-DB01-472B-9428-B9267FA1FFB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1/29/24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1/29/24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1/29/24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1/29/24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1/29/24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1/29/24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1/29/24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7: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The Tree Data Structure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Leaf nodes:</a:t>
            </a:r>
          </a:p>
        </p:txBody>
      </p:sp>
      <p:pic>
        <p:nvPicPr>
          <p:cNvPr id="12292" name="Picture 4" descr="C:\Users\dwharder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Internal nodes:</a:t>
            </a:r>
          </a:p>
        </p:txBody>
      </p:sp>
      <p:pic>
        <p:nvPicPr>
          <p:cNvPr id="13316" name="Picture 2" descr="C:\Users\dwharder\Desktop\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6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1871663"/>
            <a:ext cx="1778794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6" y="1871663"/>
            <a:ext cx="204787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These trees are equal if the order of the children is ignored</a:t>
            </a:r>
          </a:p>
          <a:p>
            <a:pPr lvl="1"/>
            <a:r>
              <a:rPr lang="en-US" altLang="en-US" i="1">
                <a:latin typeface="Arial" charset="0"/>
                <a:cs typeface="Arial" charset="0"/>
              </a:rPr>
              <a:t>unordered tree</a:t>
            </a:r>
            <a:r>
              <a:rPr lang="en-US" altLang="en-US">
                <a:latin typeface="Arial" charset="0"/>
                <a:cs typeface="Arial" charset="0"/>
              </a:rPr>
              <a:t>s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They are different if order is relevant (</a:t>
            </a:r>
            <a:r>
              <a:rPr lang="en-US" altLang="en-US" i="1">
                <a:latin typeface="Arial" charset="0"/>
                <a:cs typeface="Arial" charset="0"/>
              </a:rPr>
              <a:t>ordered trees</a:t>
            </a:r>
            <a:r>
              <a:rPr lang="en-US" altLang="en-US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will usually examine ordered trees (linear orders)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 a hierarchical ordering, order is not relevant</a:t>
            </a:r>
          </a:p>
        </p:txBody>
      </p:sp>
    </p:spTree>
    <p:extLst>
      <p:ext uri="{BB962C8B-B14F-4D97-AF65-F5344CB8AC3E}">
        <p14:creationId xmlns:p14="http://schemas.microsoft.com/office/powerpoint/2010/main" val="3607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9" y="2537222"/>
            <a:ext cx="2926556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138" y="1200151"/>
            <a:ext cx="6172200" cy="33944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shape of a rooted tree gives a natural flow from the </a:t>
            </a:r>
            <a:r>
              <a:rPr lang="en-US" altLang="en-US" i="1">
                <a:latin typeface="Arial" charset="0"/>
                <a:cs typeface="Arial" charset="0"/>
              </a:rPr>
              <a:t>root node</a:t>
            </a:r>
            <a:r>
              <a:rPr lang="en-US" altLang="en-US">
                <a:latin typeface="Arial" charset="0"/>
                <a:cs typeface="Arial" charset="0"/>
              </a:rPr>
              <a:t>, or just </a:t>
            </a:r>
            <a:r>
              <a:rPr lang="en-US" altLang="en-US" i="1">
                <a:latin typeface="Arial" charset="0"/>
                <a:cs typeface="Arial" charset="0"/>
              </a:rPr>
              <a:t>root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8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9" y="2537222"/>
            <a:ext cx="2926556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350">
                <a:latin typeface="Arial" charset="0"/>
                <a:cs typeface="Arial" charset="0"/>
              </a:rPr>
              <a:t>	</a:t>
            </a:r>
            <a:r>
              <a:rPr lang="en-US" altLang="en-US">
                <a:latin typeface="Arial" charset="0"/>
                <a:cs typeface="Arial" charset="0"/>
              </a:rPr>
              <a:t>A path is a sequence of nodes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    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i="1">
                <a:latin typeface="Arial" charset="0"/>
                <a:cs typeface="Arial" charset="0"/>
              </a:rPr>
              <a:t>	</a:t>
            </a:r>
            <a:r>
              <a:rPr lang="en-US" altLang="en-US">
                <a:latin typeface="Arial" charset="0"/>
                <a:cs typeface="Arial" charset="0"/>
              </a:rPr>
              <a:t>where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</a:t>
            </a:r>
            <a:r>
              <a:rPr lang="en-US" altLang="en-US">
                <a:latin typeface="Arial" charset="0"/>
                <a:cs typeface="Arial" charset="0"/>
              </a:rPr>
              <a:t>is a child of</a:t>
            </a:r>
            <a:r>
              <a:rPr lang="en-US" altLang="en-US">
                <a:latin typeface="Times New Roman" pitchFamily="18" charset="0"/>
                <a:cs typeface="Arial" charset="0"/>
              </a:rPr>
              <a:t>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k</a:t>
            </a:r>
            <a:r>
              <a:rPr lang="en-US" altLang="en-US">
                <a:latin typeface="Times New Roman" pitchFamily="18" charset="0"/>
                <a:cs typeface="Arial" charset="0"/>
              </a:rPr>
              <a:t> </a:t>
            </a:r>
            <a:r>
              <a:rPr lang="en-US" altLang="en-US">
                <a:latin typeface="Arial" charset="0"/>
                <a:cs typeface="Arial" charset="0"/>
              </a:rPr>
              <a:t>is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length of this path is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endParaRPr lang="en-US" altLang="en-US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i="1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i="1">
                <a:latin typeface="Arial" charset="0"/>
                <a:cs typeface="Arial" charset="0"/>
              </a:rPr>
              <a:t>	E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  <a:r>
              <a:rPr lang="en-US" altLang="en-US" i="1">
                <a:latin typeface="Arial" charset="0"/>
                <a:cs typeface="Arial" charset="0"/>
              </a:rPr>
              <a:t>g</a:t>
            </a:r>
            <a:r>
              <a:rPr lang="en-US" altLang="en-US">
                <a:latin typeface="Arial" charset="0"/>
                <a:cs typeface="Arial" charset="0"/>
              </a:rPr>
              <a:t>., the path (B, E, G)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has length 2</a:t>
            </a:r>
          </a:p>
        </p:txBody>
      </p:sp>
    </p:spTree>
    <p:extLst>
      <p:ext uri="{BB962C8B-B14F-4D97-AF65-F5344CB8AC3E}">
        <p14:creationId xmlns:p14="http://schemas.microsoft.com/office/powerpoint/2010/main" val="357805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wharder\Desktop\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  <a:endParaRPr lang="en-CA" altLang="en-US">
              <a:latin typeface="Arial" charset="0"/>
              <a:cs typeface="Arial" charset="0"/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Paths of length </a:t>
            </a:r>
            <a:r>
              <a:rPr lang="en-CA" altLang="en-US">
                <a:solidFill>
                  <a:srgbClr val="FFCC00"/>
                </a:solidFill>
                <a:latin typeface="Arial" charset="0"/>
                <a:cs typeface="Arial" charset="0"/>
              </a:rPr>
              <a:t>10 (11 nodes) </a:t>
            </a:r>
            <a:r>
              <a:rPr lang="en-CA" altLang="en-US">
                <a:latin typeface="Arial" charset="0"/>
                <a:cs typeface="Arial" charset="0"/>
              </a:rPr>
              <a:t>and </a:t>
            </a:r>
            <a:r>
              <a:rPr lang="en-CA" altLang="en-US">
                <a:solidFill>
                  <a:srgbClr val="FF0000"/>
                </a:solidFill>
                <a:latin typeface="Arial" charset="0"/>
                <a:cs typeface="Arial" charset="0"/>
              </a:rPr>
              <a:t>4 (5 nodes)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742135" y="2071688"/>
            <a:ext cx="2591990" cy="54054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755482" y="2843213"/>
            <a:ext cx="722709" cy="49649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203569" y="2493169"/>
            <a:ext cx="185178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Start of these paths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1821181" y="4076700"/>
            <a:ext cx="1789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End of these paths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37335" y="3904060"/>
            <a:ext cx="706040" cy="28336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37335" y="4231481"/>
            <a:ext cx="1675209" cy="119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7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85" y="2357438"/>
            <a:ext cx="2926556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each node in a tree, there exists a unique path from the root node to that node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length of this path is the </a:t>
            </a:r>
            <a:r>
              <a:rPr lang="en-US" altLang="en-US" i="1">
                <a:latin typeface="Arial" charset="0"/>
                <a:cs typeface="Arial" charset="0"/>
              </a:rPr>
              <a:t>depth</a:t>
            </a:r>
            <a:r>
              <a:rPr lang="en-US" altLang="en-US">
                <a:latin typeface="Arial" charset="0"/>
                <a:cs typeface="Arial" charset="0"/>
              </a:rPr>
              <a:t> of the node, </a:t>
            </a:r>
            <a:r>
              <a:rPr lang="en-US" altLang="en-US" i="1">
                <a:latin typeface="Arial" charset="0"/>
                <a:cs typeface="Arial" charset="0"/>
              </a:rPr>
              <a:t>e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  <a:r>
              <a:rPr lang="en-US" altLang="en-US" i="1">
                <a:latin typeface="Arial" charset="0"/>
                <a:cs typeface="Arial" charset="0"/>
              </a:rPr>
              <a:t>g</a:t>
            </a:r>
            <a:r>
              <a:rPr lang="en-US" altLang="en-US">
                <a:latin typeface="Arial" charset="0"/>
                <a:cs typeface="Arial" charset="0"/>
              </a:rPr>
              <a:t>.,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E has depth 2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L has depth 3</a:t>
            </a: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4301729" y="4399360"/>
            <a:ext cx="3131344" cy="1190"/>
          </a:xfrm>
          <a:custGeom>
            <a:avLst/>
            <a:gdLst>
              <a:gd name="T0" fmla="*/ 0 w 2630"/>
              <a:gd name="T1" fmla="*/ 0 h 1"/>
              <a:gd name="T2" fmla="*/ 2147483647 w 2630"/>
              <a:gd name="T3" fmla="*/ 0 h 1"/>
              <a:gd name="T4" fmla="*/ 0 60000 65536"/>
              <a:gd name="T5" fmla="*/ 0 60000 65536"/>
              <a:gd name="T6" fmla="*/ 0 w 2630"/>
              <a:gd name="T7" fmla="*/ 0 h 1"/>
              <a:gd name="T8" fmla="*/ 2630 w 26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30" h="1">
                <a:moveTo>
                  <a:pt x="0" y="0"/>
                </a:moveTo>
                <a:lnTo>
                  <a:pt x="263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355307" y="3761185"/>
            <a:ext cx="32944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403014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dwharder\Desktop\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Nodes of depth up to 17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05201" y="4589860"/>
            <a:ext cx="1697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33763" y="4039791"/>
            <a:ext cx="2917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19525" y="3142060"/>
            <a:ext cx="1434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3584195" y="3013473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9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3104251" y="3905250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14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3178070" y="4451748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17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36056" y="2247900"/>
            <a:ext cx="1434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2496559" y="2112169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4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53904" y="1532335"/>
            <a:ext cx="372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2425717" y="1396604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0623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</a:t>
            </a:r>
            <a:r>
              <a:rPr lang="en-US" altLang="en-US" i="1">
                <a:latin typeface="Arial" charset="0"/>
                <a:cs typeface="Arial" charset="0"/>
              </a:rPr>
              <a:t>height</a:t>
            </a:r>
            <a:r>
              <a:rPr lang="en-US" altLang="en-US">
                <a:latin typeface="Arial" charset="0"/>
                <a:cs typeface="Arial" charset="0"/>
              </a:rPr>
              <a:t> of a tree is defined as the maximum depth of any node within the tree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height of a tree with one node is 0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Just the root node</a:t>
            </a:r>
            <a:endParaRPr lang="en-US" altLang="en-US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convenience, we define the height of the empty tree to be  </a:t>
            </a:r>
            <a:r>
              <a:rPr lang="en-US" altLang="en-US">
                <a:latin typeface="Times New Roman" pitchFamily="18" charset="0"/>
                <a:cs typeface="Arial" charset="0"/>
              </a:rPr>
              <a:t>–1</a:t>
            </a:r>
          </a:p>
        </p:txBody>
      </p:sp>
    </p:spTree>
    <p:extLst>
      <p:ext uri="{BB962C8B-B14F-4D97-AF65-F5344CB8AC3E}">
        <p14:creationId xmlns:p14="http://schemas.microsoft.com/office/powerpoint/2010/main" val="46321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dwharder\Desktop\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The height of this tree is 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94235" y="4589860"/>
            <a:ext cx="37254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1513576" y="2950369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17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547813" y="1535906"/>
            <a:ext cx="151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97644" y="3057525"/>
            <a:ext cx="3024188" cy="0"/>
          </a:xfrm>
          <a:prstGeom prst="line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5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7AA7-DD5C-C2F3-8D1A-3EC788C3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18B5-E99E-E948-B81D-18908CA3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on Feb 26</a:t>
            </a:r>
          </a:p>
          <a:p>
            <a:pPr lvl="1"/>
            <a:r>
              <a:rPr lang="en-US" dirty="0"/>
              <a:t>Stack, queue, insertion sorting, list, linked list, array, dynamic array, trees, priority queue, heap, etc.</a:t>
            </a:r>
          </a:p>
          <a:p>
            <a:r>
              <a:rPr lang="en-US" dirty="0"/>
              <a:t>Quiz on Feb 19 or 20</a:t>
            </a:r>
          </a:p>
          <a:p>
            <a:r>
              <a:rPr lang="en-US" dirty="0"/>
              <a:t>HW2 due Jan 30</a:t>
            </a:r>
          </a:p>
          <a:p>
            <a:r>
              <a:rPr lang="en-US" dirty="0"/>
              <a:t>HW3 will be posted this week and due Feb 13</a:t>
            </a:r>
          </a:p>
          <a:p>
            <a:pPr lvl="1"/>
            <a:r>
              <a:rPr lang="en-US" dirty="0"/>
              <a:t>Covers basic trees, BST and RBT</a:t>
            </a:r>
          </a:p>
          <a:p>
            <a:r>
              <a:rPr lang="en-US" dirty="0"/>
              <a:t>PA1 will be posted this week and due Feb 20 (Tuesday after Chinese new year week)</a:t>
            </a:r>
          </a:p>
        </p:txBody>
      </p:sp>
    </p:spTree>
    <p:extLst>
      <p:ext uri="{BB962C8B-B14F-4D97-AF65-F5344CB8AC3E}">
        <p14:creationId xmlns:p14="http://schemas.microsoft.com/office/powerpoint/2010/main" val="336654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If a path exists from node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to node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en-US" alt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is an </a:t>
            </a:r>
            <a:r>
              <a:rPr lang="en-US" altLang="en-US" i="1" dirty="0">
                <a:latin typeface="Arial" charset="0"/>
                <a:cs typeface="Arial" charset="0"/>
              </a:rPr>
              <a:t>ancestor</a:t>
            </a:r>
            <a:r>
              <a:rPr lang="en-US" altLang="en-US" dirty="0">
                <a:latin typeface="Arial" charset="0"/>
                <a:cs typeface="Arial" charset="0"/>
              </a:rPr>
              <a:t>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en-US" altLang="en-US" dirty="0">
                <a:latin typeface="Arial" charset="0"/>
                <a:cs typeface="Arial" charset="0"/>
              </a:rPr>
              <a:t> is a </a:t>
            </a:r>
            <a:r>
              <a:rPr lang="en-US" altLang="en-US" i="1" dirty="0">
                <a:latin typeface="Arial" charset="0"/>
                <a:cs typeface="Arial" charset="0"/>
              </a:rPr>
              <a:t>descendent</a:t>
            </a:r>
            <a:r>
              <a:rPr lang="en-US" altLang="en-US" dirty="0">
                <a:latin typeface="Arial" charset="0"/>
                <a:cs typeface="Arial" charset="0"/>
              </a:rPr>
              <a:t>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Thus, a node is both an ancestor and a descendant of itself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can add the adjective </a:t>
            </a:r>
            <a:r>
              <a:rPr lang="en-US" altLang="en-US" i="1" dirty="0">
                <a:latin typeface="Arial" charset="0"/>
                <a:cs typeface="Arial" charset="0"/>
              </a:rPr>
              <a:t>strict</a:t>
            </a:r>
            <a:r>
              <a:rPr lang="en-US" altLang="en-US" dirty="0">
                <a:latin typeface="Arial" charset="0"/>
                <a:cs typeface="Arial" charset="0"/>
              </a:rPr>
              <a:t> to exclude equality: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is a </a:t>
            </a:r>
            <a:r>
              <a:rPr lang="en-US" altLang="en-US" i="1" dirty="0">
                <a:latin typeface="Arial" charset="0"/>
                <a:cs typeface="Arial" charset="0"/>
              </a:rPr>
              <a:t>strict descendent</a:t>
            </a:r>
            <a:r>
              <a:rPr lang="en-US" altLang="en-US" dirty="0">
                <a:latin typeface="Arial" charset="0"/>
                <a:cs typeface="Arial" charset="0"/>
              </a:rPr>
              <a:t>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en-US" altLang="en-US" dirty="0">
                <a:latin typeface="Arial" charset="0"/>
                <a:cs typeface="Arial" charset="0"/>
              </a:rPr>
              <a:t> if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is a descendant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en-US" altLang="en-US" dirty="0">
                <a:latin typeface="Arial" charset="0"/>
                <a:cs typeface="Arial" charset="0"/>
              </a:rPr>
              <a:t> but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 ≠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root node is an ancestor of all nodes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1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descendants of node B are B, C, D, E, F, and G: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ancestors of node I are I, H, and A:</a:t>
            </a:r>
          </a:p>
        </p:txBody>
      </p:sp>
      <p:pic>
        <p:nvPicPr>
          <p:cNvPr id="23556" name="Picture 4" descr="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4" y="3394472"/>
            <a:ext cx="1782365" cy="13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4" y="1500187"/>
            <a:ext cx="1782365" cy="13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6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wharder\Desktop\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All descendants (including itself) of the indicated node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128618" y="2642593"/>
            <a:ext cx="485775" cy="4321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50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wharder\Desktop\v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All ancestors (including itself) of the indicated node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128618" y="2642593"/>
            <a:ext cx="485775" cy="4321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1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Another approach to a tree is to define the tree recursively: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degree-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node is a tree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node with degree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is a tree if it has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children and all of its children are disjoint trees (</a:t>
            </a:r>
            <a:r>
              <a:rPr lang="en-US" altLang="en-US" i="1" dirty="0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  <a:r>
              <a:rPr lang="en-US" altLang="en-US" i="1" dirty="0">
                <a:latin typeface="Arial" charset="0"/>
                <a:cs typeface="Arial" charset="0"/>
              </a:rPr>
              <a:t>e</a:t>
            </a:r>
            <a:r>
              <a:rPr lang="en-US" altLang="en-US" dirty="0">
                <a:latin typeface="Arial" charset="0"/>
                <a:cs typeface="Arial" charset="0"/>
              </a:rPr>
              <a:t>., with no intersecting nodes)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Given any node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within a tree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with root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r</a:t>
            </a:r>
            <a:r>
              <a:rPr lang="en-US" altLang="en-US" dirty="0">
                <a:latin typeface="Arial" charset="0"/>
                <a:cs typeface="Arial" charset="0"/>
              </a:rPr>
              <a:t>, the collection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and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all of its descendants is said to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be a </a:t>
            </a:r>
            <a:r>
              <a:rPr lang="en-US" altLang="en-US" i="1" dirty="0">
                <a:latin typeface="Arial" charset="0"/>
                <a:cs typeface="Arial" charset="0"/>
              </a:rPr>
              <a:t>subtree of the tree with</a:t>
            </a:r>
            <a:br>
              <a:rPr lang="en-US" altLang="en-US" i="1" dirty="0">
                <a:latin typeface="Arial" charset="0"/>
                <a:cs typeface="Arial" charset="0"/>
              </a:rPr>
            </a:br>
            <a:r>
              <a:rPr lang="en-US" altLang="en-US" i="1" dirty="0">
                <a:latin typeface="Arial" charset="0"/>
                <a:cs typeface="Arial" charset="0"/>
              </a:rPr>
              <a:t>root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26628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0" y="2839642"/>
            <a:ext cx="2376488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6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8CB6-F3D1-51BB-19E9-D72E44BD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C++ implementation of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687A-5567-F8DB-EE90-204694FE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8377238" cy="1625095"/>
          </a:xfrm>
        </p:spPr>
        <p:txBody>
          <a:bodyPr/>
          <a:lstStyle/>
          <a:p>
            <a:r>
              <a:rPr lang="en-US" dirty="0"/>
              <a:t>Trees can be implemented in different approach</a:t>
            </a:r>
          </a:p>
          <a:p>
            <a:r>
              <a:rPr lang="en-US" dirty="0"/>
              <a:t>Below shows an example of using pointer to implement a general tree</a:t>
            </a:r>
          </a:p>
          <a:p>
            <a:r>
              <a:rPr lang="en-US" dirty="0"/>
              <a:t>There are many different ways (like vector of nodes)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86553-99FC-8157-4115-917F3A0B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62" y="2188320"/>
            <a:ext cx="3861707" cy="2878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80256-2DD9-3F42-7BD5-E5B3646C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43" y="2512983"/>
            <a:ext cx="4481695" cy="2368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Breadth-first traversals visit all nodes at a given depth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Can be implemented using a queue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Run time is </a:t>
            </a:r>
            <a:r>
              <a:rPr lang="en-US" altLang="en-US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Memory is potentially expensive:  maximum nodes at a given depth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Order:  A B H C D G I E F J K</a:t>
            </a:r>
          </a:p>
        </p:txBody>
      </p:sp>
      <p:pic>
        <p:nvPicPr>
          <p:cNvPr id="8196" name="Picture 4" descr="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464594"/>
            <a:ext cx="3699272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2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implementation was already discussed: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Create a queue and push the root node onto the queue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While the queue is not empty: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Push all of its children of the front node onto the queue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Pop the front node</a:t>
            </a:r>
          </a:p>
        </p:txBody>
      </p:sp>
      <p:pic>
        <p:nvPicPr>
          <p:cNvPr id="9220" name="Picture 4" descr="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464594"/>
            <a:ext cx="3699272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8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51FA-C6FA-6968-AAB0-FE1D71D1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for BFS using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160C-44B2-B8BF-5935-01A2C0A2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016FB-73FC-CE9B-8E22-EB943EC0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2" y="881742"/>
            <a:ext cx="5196692" cy="40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10" y="2807183"/>
            <a:ext cx="2743200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Backtracking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To discuss depth-first traversals, we will define a backtracking algorithm for stepping through a tree: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At any node, we proceed to the first child that has not yet been visited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Or, if we have visited all the children (of which a leaf node is a special case), we backtrack to the parent and repeat this decision making process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end once all the children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of the root are visited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2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BC7B-BFFA-B71E-F9FA-6347EA32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this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5832-59FA-1515-DF0A-AB7016AA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Trees: a wide-ranged family of data structures</a:t>
            </a:r>
          </a:p>
          <a:p>
            <a:r>
              <a:rPr lang="en-US" dirty="0"/>
              <a:t>We will discuss the important concepts and terminologies today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Root, internal, and leaf nodes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Parents, children, and siblings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Paths, path length, height, and depth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Ancestors and descendants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Ordered and unordered trees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Subtrees</a:t>
            </a:r>
          </a:p>
          <a:p>
            <a:r>
              <a:rPr lang="en-US" dirty="0"/>
              <a:t>We will also discuss tree traversal</a:t>
            </a:r>
          </a:p>
          <a:p>
            <a:pPr lvl="1"/>
            <a:r>
              <a:rPr lang="en-US" dirty="0"/>
              <a:t>BFS vs DFS</a:t>
            </a:r>
          </a:p>
          <a:p>
            <a:pPr lvl="1"/>
            <a:r>
              <a:rPr lang="en-US" dirty="0"/>
              <a:t>Using stacks or recursion</a:t>
            </a:r>
          </a:p>
        </p:txBody>
      </p:sp>
    </p:spTree>
    <p:extLst>
      <p:ext uri="{BB962C8B-B14F-4D97-AF65-F5344CB8AC3E}">
        <p14:creationId xmlns:p14="http://schemas.microsoft.com/office/powerpoint/2010/main" val="1989473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Depth-first Traversal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define such a path as a </a:t>
            </a:r>
            <a:r>
              <a:rPr lang="en-US" altLang="en-US" i="1" dirty="0">
                <a:latin typeface="Arial" charset="0"/>
                <a:cs typeface="Arial" charset="0"/>
              </a:rPr>
              <a:t>depth-first traversal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note that each node could be visited twice in such a scheme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first time the node is approached (before any children)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last time it is approached (after all children)</a:t>
            </a:r>
          </a:p>
        </p:txBody>
      </p:sp>
      <p:pic>
        <p:nvPicPr>
          <p:cNvPr id="11268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79" y="2680097"/>
            <a:ext cx="2743200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3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Implementing depth-first traversals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702469"/>
            <a:ext cx="8377238" cy="53697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Depth-first traversals can be implemented with recursion:</a:t>
            </a:r>
            <a:endParaRPr lang="en-US" altLang="en-US" sz="1200" dirty="0">
              <a:latin typeface="Consolas" pitchFamily="49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A7313-0DD2-0AE8-C465-E70920A04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44" y="1476076"/>
            <a:ext cx="6027122" cy="29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Implementing depth-first traversals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Performed on this tree, the output would be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79" y="2680097"/>
            <a:ext cx="2743200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599642"/>
            <a:ext cx="6858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&lt;A&gt;&lt;B&gt;&lt;C&gt;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&lt;D&gt;&lt;/D&gt;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&lt;/C&gt;&lt;E&gt;</a:t>
            </a:r>
            <a:r>
              <a:rPr lang="en-US" sz="10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&lt;F&gt;&lt;/F&gt;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&lt;G&gt;&lt;/G&gt;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&lt;/E&gt;&lt;/B&gt;&lt;H&gt;&lt;I&gt;</a:t>
            </a:r>
            <a:r>
              <a:rPr lang="en-US" sz="10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&lt;J&gt;&lt;/J&gt;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&lt;K&gt;&lt;/K&gt;</a:t>
            </a:r>
            <a:r>
              <a:rPr lang="en-US" sz="105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&lt;L&gt;&lt;/L&gt;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&lt;/I&gt;</a:t>
            </a:r>
            <a:r>
              <a:rPr lang="en-US" sz="105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&lt;M&gt;&lt;/M&gt;</a:t>
            </a:r>
            <a:r>
              <a:rPr lang="en-US" sz="1050" dirty="0">
                <a:latin typeface="Consolas" panose="020B0609020204030204" pitchFamily="49" charset="0"/>
                <a:cs typeface="Consolas" panose="020B0609020204030204" pitchFamily="49" charset="0"/>
              </a:rPr>
              <a:t>&lt;/H&gt;&lt;/A&gt;</a:t>
            </a:r>
            <a:endParaRPr lang="en-CA" sz="10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22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Implementing depth-first traversals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1800" dirty="0">
                <a:latin typeface="Arial" charset="0"/>
                <a:cs typeface="Arial" charset="0"/>
              </a:rPr>
              <a:t>Alternatively, we can use a stack: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Create a stack and push the root node onto the stack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While the stack is not empty:</a:t>
            </a:r>
          </a:p>
          <a:p>
            <a:pPr lvl="2"/>
            <a:r>
              <a:rPr lang="en-US" altLang="en-US" sz="1800" dirty="0">
                <a:latin typeface="Arial" charset="0"/>
                <a:cs typeface="Arial" charset="0"/>
              </a:rPr>
              <a:t>Pop the top node </a:t>
            </a:r>
          </a:p>
          <a:p>
            <a:pPr lvl="2"/>
            <a:r>
              <a:rPr lang="en-US" altLang="en-US" sz="1800" dirty="0">
                <a:latin typeface="Arial" charset="0"/>
                <a:cs typeface="Arial" charset="0"/>
              </a:rPr>
              <a:t>Push all of the children of that node to the top of the stack in reverse order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Run time is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The objects on the stack are all unvisited siblings from the root to the current node</a:t>
            </a:r>
          </a:p>
          <a:p>
            <a:pPr lvl="2"/>
            <a:r>
              <a:rPr lang="en-US" altLang="en-US" sz="1800" dirty="0">
                <a:latin typeface="Arial" charset="0"/>
                <a:cs typeface="Arial" charset="0"/>
              </a:rPr>
              <a:t>If each node has a maximum of two children, the memory required is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dirty="0">
                <a:latin typeface="Arial" charset="0"/>
                <a:cs typeface="Arial" charset="0"/>
              </a:rPr>
              <a:t>:  the height of the tree</a:t>
            </a:r>
          </a:p>
          <a:p>
            <a:pPr>
              <a:buFont typeface="Arial" charset="0"/>
              <a:buNone/>
            </a:pPr>
            <a:r>
              <a:rPr lang="en-US" altLang="en-US" sz="1800" dirty="0">
                <a:latin typeface="Arial" charset="0"/>
                <a:cs typeface="Arial" charset="0"/>
              </a:rPr>
              <a:t>	With the recursive implementation, the memory is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dirty="0">
                <a:latin typeface="Arial" charset="0"/>
                <a:cs typeface="Arial" charset="0"/>
              </a:rPr>
              <a:t>:  recursion just hides the memory</a:t>
            </a:r>
          </a:p>
          <a:p>
            <a:pPr lvl="2"/>
            <a:endParaRPr lang="en-US" altLang="en-US" sz="180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8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8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Tree application:  displaying information about directory structures and the files contained within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Finding the height of a 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Printing a hierarchical structure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Determining memory usage</a:t>
            </a:r>
          </a:p>
        </p:txBody>
      </p:sp>
    </p:spTree>
    <p:extLst>
      <p:ext uri="{BB962C8B-B14F-4D97-AF65-F5344CB8AC3E}">
        <p14:creationId xmlns:p14="http://schemas.microsoft.com/office/powerpoint/2010/main" val="4204179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int height() const</a:t>
            </a:r>
            <a:r>
              <a:rPr lang="en-US" altLang="en-US" dirty="0">
                <a:latin typeface="Arial" charset="0"/>
                <a:cs typeface="Arial" charset="0"/>
              </a:rPr>
              <a:t> function is recursive in nature:</a:t>
            </a:r>
          </a:p>
          <a:p>
            <a:pPr marL="600075" lvl="1" indent="-257175">
              <a:buFont typeface="Calibri" pitchFamily="34" charset="0"/>
              <a:buAutoNum type="arabicPeriod"/>
            </a:pPr>
            <a:r>
              <a:rPr lang="en-US" altLang="en-US" dirty="0">
                <a:latin typeface="Arial" charset="0"/>
                <a:cs typeface="Arial" charset="0"/>
              </a:rPr>
              <a:t>Before the children are traversed, we assume that the node has no children and we set the height to zero:  </a:t>
            </a:r>
            <a:r>
              <a:rPr lang="en-US" altLang="en-US" i="1" dirty="0" err="1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dirty="0" err="1">
                <a:latin typeface="Times" pitchFamily="18" charset="0"/>
                <a:cs typeface="Arial" charset="0"/>
              </a:rPr>
              <a:t>current</a:t>
            </a:r>
            <a:r>
              <a:rPr lang="en-US" altLang="en-US" i="1" dirty="0">
                <a:latin typeface="Times" pitchFamily="18" charset="0"/>
                <a:cs typeface="Arial" charset="0"/>
              </a:rPr>
              <a:t> </a:t>
            </a:r>
            <a:r>
              <a:rPr lang="en-US" altLang="en-US" dirty="0">
                <a:latin typeface="Times" pitchFamily="18" charset="0"/>
                <a:cs typeface="Arial" charset="0"/>
              </a:rPr>
              <a:t>= 0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600075" lvl="1" indent="-257175">
              <a:buFont typeface="Calibri" pitchFamily="34" charset="0"/>
              <a:buAutoNum type="arabicPeriod"/>
            </a:pPr>
            <a:r>
              <a:rPr lang="en-US" altLang="en-US" dirty="0">
                <a:latin typeface="Arial" charset="0"/>
                <a:cs typeface="Arial" charset="0"/>
              </a:rPr>
              <a:t>In recursively traversing the children, each child returns its height </a:t>
            </a:r>
            <a:r>
              <a:rPr lang="en-US" altLang="en-US" i="1" dirty="0">
                <a:latin typeface="Times" pitchFamily="18" charset="0"/>
                <a:cs typeface="Arial" charset="0"/>
              </a:rPr>
              <a:t>h </a:t>
            </a:r>
            <a:r>
              <a:rPr lang="en-US" altLang="en-US" dirty="0">
                <a:latin typeface="Arial" charset="0"/>
                <a:cs typeface="Arial" charset="0"/>
              </a:rPr>
              <a:t>and we update the height if </a:t>
            </a:r>
            <a:r>
              <a:rPr lang="en-US" altLang="en-US" dirty="0">
                <a:latin typeface="Times" pitchFamily="18" charset="0"/>
                <a:cs typeface="Arial" charset="0"/>
              </a:rPr>
              <a:t>1 + </a:t>
            </a:r>
            <a:r>
              <a:rPr lang="en-US" altLang="en-US" i="1" dirty="0">
                <a:latin typeface="Times" pitchFamily="18" charset="0"/>
                <a:cs typeface="Arial" charset="0"/>
              </a:rPr>
              <a:t>h</a:t>
            </a:r>
            <a:r>
              <a:rPr lang="en-US" altLang="en-US" dirty="0">
                <a:latin typeface="Times" pitchFamily="18" charset="0"/>
                <a:cs typeface="Arial" charset="0"/>
              </a:rPr>
              <a:t> &gt; </a:t>
            </a:r>
            <a:r>
              <a:rPr lang="en-US" altLang="en-US" i="1" dirty="0" err="1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dirty="0" err="1">
                <a:latin typeface="Times" pitchFamily="18" charset="0"/>
                <a:cs typeface="Arial" charset="0"/>
              </a:rPr>
              <a:t>current</a:t>
            </a:r>
            <a:endParaRPr lang="en-US" altLang="en-US" dirty="0">
              <a:latin typeface="Times" pitchFamily="18" charset="0"/>
              <a:cs typeface="Arial" charset="0"/>
            </a:endParaRPr>
          </a:p>
          <a:p>
            <a:pPr marL="600075" lvl="1" indent="-257175">
              <a:buFont typeface="Calibri" pitchFamily="34" charset="0"/>
              <a:buAutoNum type="arabicPeriod"/>
            </a:pPr>
            <a:r>
              <a:rPr lang="en-US" altLang="en-US" dirty="0">
                <a:latin typeface="Arial" charset="0"/>
                <a:cs typeface="Arial" charset="0"/>
              </a:rPr>
              <a:t>Once all children have been traversed, we return </a:t>
            </a:r>
            <a:r>
              <a:rPr lang="en-US" altLang="en-US" i="1" dirty="0" err="1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dirty="0" err="1">
                <a:latin typeface="Times" pitchFamily="18" charset="0"/>
                <a:cs typeface="Arial" charset="0"/>
              </a:rPr>
              <a:t>current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When the root returns a value, that is the height of the tree</a:t>
            </a:r>
          </a:p>
        </p:txBody>
      </p:sp>
      <p:pic>
        <p:nvPicPr>
          <p:cNvPr id="18437" name="Picture 5" descr="C:\Users\dwharder\Desktop\asld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1" y="3547352"/>
            <a:ext cx="3132535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the directory structure presented on the left—how do we display this in the format on the right?</a:t>
            </a:r>
          </a:p>
          <a:p>
            <a:pPr>
              <a:buFontTx/>
              <a:buNone/>
            </a:pPr>
            <a:endParaRPr lang="en-US" altLang="en-US" dirty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</a:t>
            </a:r>
            <a:r>
              <a:rPr lang="en-US" altLang="en-US" sz="1350" dirty="0" err="1">
                <a:latin typeface="Courier New" pitchFamily="49" charset="0"/>
                <a:cs typeface="Arial" charset="0"/>
              </a:rPr>
              <a:t>usr</a:t>
            </a:r>
            <a:r>
              <a:rPr lang="en-US" altLang="en-US" sz="1350" dirty="0">
                <a:latin typeface="Courier New" pitchFamily="49" charset="0"/>
                <a:cs typeface="Arial" charset="0"/>
              </a:rPr>
              <a:t>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   bin/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   local/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var/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   </a:t>
            </a:r>
            <a:r>
              <a:rPr lang="en-US" altLang="en-US" sz="1350" dirty="0" err="1">
                <a:latin typeface="Courier New" pitchFamily="49" charset="0"/>
                <a:cs typeface="Arial" charset="0"/>
              </a:rPr>
              <a:t>adm</a:t>
            </a:r>
            <a:r>
              <a:rPr lang="en-US" altLang="en-US" sz="1350" dirty="0">
                <a:latin typeface="Courier New" pitchFamily="49" charset="0"/>
                <a:cs typeface="Arial" charset="0"/>
              </a:rPr>
              <a:t>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   </a:t>
            </a:r>
            <a:r>
              <a:rPr lang="en-US" altLang="en-US" sz="1350" dirty="0" err="1">
                <a:latin typeface="Courier New" pitchFamily="49" charset="0"/>
                <a:cs typeface="Arial" charset="0"/>
              </a:rPr>
              <a:t>cron</a:t>
            </a:r>
            <a:r>
              <a:rPr lang="en-US" altLang="en-US" sz="1350" dirty="0">
                <a:latin typeface="Courier New" pitchFamily="49" charset="0"/>
                <a:cs typeface="Arial" charset="0"/>
              </a:rPr>
              <a:t>/</a:t>
            </a:r>
          </a:p>
          <a:p>
            <a:pPr>
              <a:buFontTx/>
              <a:buNone/>
            </a:pPr>
            <a:r>
              <a:rPr lang="en-US" altLang="en-US" sz="1350" dirty="0">
                <a:latin typeface="Courier New" pitchFamily="49" charset="0"/>
                <a:cs typeface="Arial" charset="0"/>
              </a:rPr>
              <a:t>							      log/</a:t>
            </a:r>
          </a:p>
          <a:p>
            <a:pPr>
              <a:buFont typeface="Arial" charset="0"/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What do we do at each step?</a:t>
            </a:r>
          </a:p>
          <a:p>
            <a:pPr>
              <a:buFontTx/>
              <a:buNone/>
            </a:pPr>
            <a:endParaRPr lang="en-US" altLang="en-US" sz="1350" dirty="0">
              <a:latin typeface="Courier New" pitchFamily="49" charset="0"/>
              <a:cs typeface="Arial" charset="0"/>
            </a:endParaRPr>
          </a:p>
        </p:txBody>
      </p:sp>
      <p:pic>
        <p:nvPicPr>
          <p:cNvPr id="19460" name="Picture 6" descr="C:\Users\dwharder\Desktop\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2031207"/>
            <a:ext cx="3773090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a directory, we initialize a tab level at the root to 0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then do:</a:t>
            </a:r>
          </a:p>
          <a:p>
            <a:pPr marL="600075" lvl="1" indent="-257175">
              <a:buFont typeface="Calibri" pitchFamily="34" charset="0"/>
              <a:buAutoNum type="arabicPeriod"/>
            </a:pPr>
            <a:r>
              <a:rPr lang="en-US" altLang="en-US" dirty="0">
                <a:latin typeface="Arial" charset="0"/>
                <a:cs typeface="Arial" charset="0"/>
              </a:rPr>
              <a:t>Before the children are traversed, we must:</a:t>
            </a:r>
          </a:p>
          <a:p>
            <a:pPr marL="900113" lvl="2" indent="-257175">
              <a:buFont typeface="Calibri" pitchFamily="34" charset="0"/>
              <a:buAutoNum type="alphaLcParenR"/>
            </a:pPr>
            <a:r>
              <a:rPr lang="en-US" altLang="en-US" dirty="0">
                <a:latin typeface="Arial" charset="0"/>
                <a:cs typeface="Arial" charset="0"/>
              </a:rPr>
              <a:t>Indent an appropriate number of tabs, and</a:t>
            </a:r>
          </a:p>
          <a:p>
            <a:pPr marL="900113" lvl="2" indent="-257175">
              <a:buFont typeface="Calibri" pitchFamily="34" charset="0"/>
              <a:buAutoNum type="alphaLcParenR"/>
            </a:pPr>
            <a:r>
              <a:rPr lang="en-US" altLang="en-US" dirty="0">
                <a:latin typeface="Arial" charset="0"/>
                <a:cs typeface="Arial" charset="0"/>
              </a:rPr>
              <a:t>Print the name of the directory followed by a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'/'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600075" lvl="1" indent="-257175">
              <a:buFont typeface="Calibri" pitchFamily="34" charset="0"/>
              <a:buAutoNum type="arabicPeriod"/>
            </a:pPr>
            <a:r>
              <a:rPr lang="en-US" altLang="en-US" dirty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900113" lvl="2" indent="-257175">
              <a:buFont typeface="Calibri" pitchFamily="34" charset="0"/>
              <a:buAutoNum type="alphaLcParenR"/>
            </a:pPr>
            <a:r>
              <a:rPr lang="en-US" altLang="en-US" dirty="0">
                <a:latin typeface="Arial" charset="0"/>
                <a:cs typeface="Arial" charset="0"/>
              </a:rPr>
              <a:t>A value of one plus the current tab level must be passed to the children, and</a:t>
            </a:r>
          </a:p>
          <a:p>
            <a:pPr marL="900113" lvl="2" indent="-257175">
              <a:buFont typeface="Calibri" pitchFamily="34" charset="0"/>
              <a:buAutoNum type="alphaLcParenR"/>
            </a:pPr>
            <a:r>
              <a:rPr lang="en-US" altLang="en-US" dirty="0">
                <a:latin typeface="Arial" charset="0"/>
                <a:cs typeface="Arial" charset="0"/>
              </a:rPr>
              <a:t>No information must be passed back</a:t>
            </a:r>
          </a:p>
          <a:p>
            <a:pPr marL="600075" lvl="1" indent="-257175">
              <a:buFont typeface="Calibri" pitchFamily="34" charset="0"/>
              <a:buAutoNum type="arabicPeriod"/>
            </a:pPr>
            <a:r>
              <a:rPr lang="en-US" altLang="en-US" dirty="0">
                <a:latin typeface="Arial" charset="0"/>
                <a:cs typeface="Arial" charset="0"/>
              </a:rPr>
              <a:t>Once all children have been traversed, we are finished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1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" charset="0"/>
                <a:cs typeface="Arial" charset="0"/>
              </a:rPr>
              <a:t>The Tree Data Structure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Trees are the first data structure different from what you’ve seen in your first-year programming courses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1" y="1762125"/>
            <a:ext cx="3571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753" y="4192191"/>
            <a:ext cx="131318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http://xkcd.com/71/</a:t>
            </a:r>
          </a:p>
        </p:txBody>
      </p:sp>
    </p:spTree>
    <p:extLst>
      <p:ext uri="{BB962C8B-B14F-4D97-AF65-F5344CB8AC3E}">
        <p14:creationId xmlns:p14="http://schemas.microsoft.com/office/powerpoint/2010/main" val="250654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rooted tree data structure stores information in </a:t>
            </a:r>
            <a:r>
              <a:rPr lang="en-US" altLang="en-US" i="1" dirty="0">
                <a:latin typeface="Arial" charset="0"/>
                <a:cs typeface="Arial" charset="0"/>
              </a:rPr>
              <a:t>nodes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Similar to linked lists: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There is a first node, or </a:t>
            </a:r>
            <a:r>
              <a:rPr lang="en-US" altLang="en-US" i="1" dirty="0">
                <a:latin typeface="Arial" charset="0"/>
                <a:cs typeface="Arial" charset="0"/>
              </a:rPr>
              <a:t>root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Each node has variable number of references to successors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Each node, other than the root, has exactly one node pointing to it</a:t>
            </a:r>
            <a:endParaRPr lang="en-US" altLang="en-US" i="1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7172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0" y="2490787"/>
            <a:ext cx="2917031" cy="21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4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All nodes will have zero or more child nodes or </a:t>
            </a:r>
            <a:r>
              <a:rPr lang="en-US" altLang="en-US" i="1" dirty="0">
                <a:latin typeface="Arial" charset="0"/>
                <a:cs typeface="Arial" charset="0"/>
              </a:rPr>
              <a:t>children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 has three children:  J, K and L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all nodes other than the root node, there is one parent node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 is the parent I</a:t>
            </a:r>
          </a:p>
          <a:p>
            <a:pPr lvl="1"/>
            <a:endParaRPr lang="en-US" altLang="en-US" sz="1050" dirty="0">
              <a:latin typeface="Arial" charset="0"/>
              <a:cs typeface="Arial" charset="0"/>
            </a:endParaRPr>
          </a:p>
          <a:p>
            <a:pPr lvl="1"/>
            <a:endParaRPr lang="en-US" altLang="en-US" sz="1200" dirty="0">
              <a:latin typeface="Arial" charset="0"/>
              <a:cs typeface="Arial" charset="0"/>
            </a:endParaRPr>
          </a:p>
          <a:p>
            <a:pPr lvl="1"/>
            <a:endParaRPr lang="en-US" altLang="en-US" sz="1200" dirty="0">
              <a:latin typeface="Arial" charset="0"/>
              <a:cs typeface="Arial" charset="0"/>
            </a:endParaRPr>
          </a:p>
          <a:p>
            <a:pPr lvl="1"/>
            <a:endParaRPr lang="en-US" altLang="en-US" sz="1200" dirty="0">
              <a:latin typeface="Arial" charset="0"/>
              <a:cs typeface="Arial" charset="0"/>
            </a:endParaRPr>
          </a:p>
        </p:txBody>
      </p:sp>
      <p:pic>
        <p:nvPicPr>
          <p:cNvPr id="8196" name="Picture 6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4" y="2571750"/>
            <a:ext cx="13716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</a:t>
            </a:r>
            <a:r>
              <a:rPr lang="en-US" altLang="en-US" i="1" dirty="0">
                <a:latin typeface="Arial" charset="0"/>
                <a:cs typeface="Arial" charset="0"/>
              </a:rPr>
              <a:t>degree</a:t>
            </a:r>
            <a:r>
              <a:rPr lang="en-US" altLang="en-US" dirty="0">
                <a:latin typeface="Arial" charset="0"/>
                <a:cs typeface="Arial" charset="0"/>
              </a:rPr>
              <a:t> of a node is defined as the number of its children:   	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deg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 = 3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Nodes with the same parent are </a:t>
            </a:r>
            <a:r>
              <a:rPr lang="en-US" altLang="en-US" i="1" dirty="0">
                <a:latin typeface="Arial" charset="0"/>
                <a:cs typeface="Arial" charset="0"/>
              </a:rPr>
              <a:t>siblings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J, K, and L are siblings</a:t>
            </a:r>
          </a:p>
        </p:txBody>
      </p:sp>
      <p:pic>
        <p:nvPicPr>
          <p:cNvPr id="6" name="Picture 6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4" y="2571750"/>
            <a:ext cx="13716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10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wharder\Desktop\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438275"/>
            <a:ext cx="4319588" cy="35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Phylogenetic trees have nodes with degree 2 or 0:</a:t>
            </a:r>
          </a:p>
          <a:p>
            <a:endParaRPr lang="en-CA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7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2" y="2303860"/>
            <a:ext cx="2926556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350">
                <a:latin typeface="Arial" charset="0"/>
                <a:cs typeface="Arial" charset="0"/>
              </a:rPr>
              <a:t>	</a:t>
            </a:r>
            <a:r>
              <a:rPr lang="en-US" altLang="en-US">
                <a:latin typeface="Arial" charset="0"/>
                <a:cs typeface="Arial" charset="0"/>
              </a:rPr>
              <a:t>Nodes with degree zero are also called </a:t>
            </a:r>
            <a:r>
              <a:rPr lang="en-US" altLang="en-US" i="1">
                <a:solidFill>
                  <a:schemeClr val="hlink"/>
                </a:solidFill>
                <a:latin typeface="Arial" charset="0"/>
                <a:cs typeface="Arial" charset="0"/>
              </a:rPr>
              <a:t>leaf nodes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All other nodes are said to be </a:t>
            </a:r>
            <a:r>
              <a:rPr lang="en-US" altLang="en-US" i="1">
                <a:latin typeface="Arial" charset="0"/>
                <a:cs typeface="Arial" charset="0"/>
              </a:rPr>
              <a:t>internal nodes</a:t>
            </a:r>
            <a:r>
              <a:rPr lang="en-US" altLang="en-US">
                <a:latin typeface="Arial" charset="0"/>
                <a:cs typeface="Arial" charset="0"/>
              </a:rPr>
              <a:t>, that is, they are internal to the tree</a:t>
            </a:r>
          </a:p>
        </p:txBody>
      </p:sp>
    </p:spTree>
    <p:extLst>
      <p:ext uri="{BB962C8B-B14F-4D97-AF65-F5344CB8AC3E}">
        <p14:creationId xmlns:p14="http://schemas.microsoft.com/office/powerpoint/2010/main" val="1626826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21.4|6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6|0.2|0.4|18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0.7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.4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23.2|2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3.7|5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4|10.4|2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2.9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|17.5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8.7|5.9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40863</TotalTime>
  <Words>1664</Words>
  <Application>Microsoft Macintosh PowerPoint</Application>
  <PresentationFormat>On-screen Show (16:9)</PresentationFormat>
  <Paragraphs>235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Times</vt:lpstr>
      <vt:lpstr>Arial</vt:lpstr>
      <vt:lpstr>Arial Black</vt:lpstr>
      <vt:lpstr>Calibri</vt:lpstr>
      <vt:lpstr>Consolas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Lecture 7:  The Tree Data Structure</vt:lpstr>
      <vt:lpstr>Announcement</vt:lpstr>
      <vt:lpstr>Topics in this lectures</vt:lpstr>
      <vt:lpstr>The Tree Data Structure</vt:lpstr>
      <vt:lpstr>Trees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A C++ implementation of tree</vt:lpstr>
      <vt:lpstr>Breadth-First Traversal</vt:lpstr>
      <vt:lpstr>Breadth-First Traversal</vt:lpstr>
      <vt:lpstr>C++ for BFS using queue</vt:lpstr>
      <vt:lpstr>Backtracking</vt:lpstr>
      <vt:lpstr>Depth-first Traversal</vt:lpstr>
      <vt:lpstr>Implementing depth-first traversals</vt:lpstr>
      <vt:lpstr>Implementing depth-first traversals</vt:lpstr>
      <vt:lpstr>Implementing depth-first traversals</vt:lpstr>
      <vt:lpstr>Applications</vt:lpstr>
      <vt:lpstr>Height</vt:lpstr>
      <vt:lpstr>Printing a Hierarchy</vt:lpstr>
      <vt:lpstr>Printing a Hierarchy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1124</cp:revision>
  <cp:lastPrinted>2022-09-13T23:51:23Z</cp:lastPrinted>
  <dcterms:created xsi:type="dcterms:W3CDTF">2007-09-23T17:35:11Z</dcterms:created>
  <dcterms:modified xsi:type="dcterms:W3CDTF">2024-01-29T11:35:48Z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